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emye72NaUZFuyzL4w1U0v3iPR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7226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Door het water</a:t>
            </a:r>
            <a:endParaRPr i="0" sz="3600" u="none" cap="none" strike="noStrike">
              <a:solidFill>
                <a:srgbClr val="000000"/>
              </a:solidFil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Calibri"/>
              <a:ea typeface="Calibri"/>
              <a:cs typeface="Calibri"/>
              <a:sym typeface="Calibri"/>
            </a:endParaRPr>
          </a:p>
          <a:p>
            <a:pPr indent="0" lvl="0" marL="0" rtl="0" algn="ctr">
              <a:spcBef>
                <a:spcPts val="0"/>
              </a:spcBef>
              <a:spcAft>
                <a:spcPts val="0"/>
              </a:spcAft>
              <a:buNone/>
            </a:pPr>
            <a:r>
              <a:rPr i="1" lang="nl" sz="1100">
                <a:solidFill>
                  <a:srgbClr val="F39430"/>
                </a:solidFill>
              </a:rPr>
              <a:t>2 Koningen 5: 14</a:t>
            </a:r>
            <a:endParaRPr i="1" sz="1200">
              <a:solidFill>
                <a:srgbClr val="F39430"/>
              </a:solidFill>
              <a:latin typeface="Calibri"/>
              <a:ea typeface="Calibri"/>
              <a:cs typeface="Calibri"/>
              <a:sym typeface="Calibri"/>
            </a:endParaRPr>
          </a:p>
          <a:p>
            <a:pPr indent="0" lvl="0" marL="0" rtl="0" algn="ctr">
              <a:lnSpc>
                <a:spcPct val="115000"/>
              </a:lnSpc>
              <a:spcBef>
                <a:spcPts val="0"/>
              </a:spcBef>
              <a:spcAft>
                <a:spcPts val="0"/>
              </a:spcAft>
              <a:buNone/>
            </a:pPr>
            <a:r>
              <a:rPr i="1" lang="nl" sz="1100">
                <a:solidFill>
                  <a:srgbClr val="F39430"/>
                </a:solidFill>
              </a:rPr>
              <a:t>Toen ging Naäman toch naar de Jordaan. Hij ging zeven keer onder water, zoals de profeet Elisa gezegd had. Zijn huid werd weer gezond, en zo glad als de huid van een kind. Naäman was genezen.</a:t>
            </a:r>
            <a:endParaRPr i="1" sz="1200">
              <a:solidFill>
                <a:srgbClr val="F39430"/>
              </a:solidFill>
              <a:latin typeface="Calibri"/>
              <a:ea typeface="Calibri"/>
              <a:cs typeface="Calibri"/>
              <a:sym typeface="Calibri"/>
            </a:endParaRPr>
          </a:p>
          <a:p>
            <a:pPr indent="0" lvl="0" marL="0" rtl="0" algn="l">
              <a:spcBef>
                <a:spcPts val="0"/>
              </a:spcBef>
              <a:spcAft>
                <a:spcPts val="0"/>
              </a:spcAft>
              <a:buNone/>
            </a:pPr>
            <a:r>
              <a:rPr b="1" lang="nl" sz="1200"/>
              <a:t>Opdracht</a:t>
            </a:r>
            <a:endParaRPr b="1" sz="1200"/>
          </a:p>
          <a:p>
            <a:pPr indent="0" lvl="0" marL="0" rtl="0" algn="l">
              <a:spcBef>
                <a:spcPts val="0"/>
              </a:spcBef>
              <a:spcAft>
                <a:spcPts val="0"/>
              </a:spcAft>
              <a:buNone/>
            </a:pPr>
            <a:r>
              <a:t/>
            </a:r>
            <a:endParaRPr sz="1200"/>
          </a:p>
          <a:p>
            <a:pPr indent="0" lvl="0" marL="0" rtl="0" algn="l">
              <a:spcBef>
                <a:spcPts val="0"/>
              </a:spcBef>
              <a:spcAft>
                <a:spcPts val="0"/>
              </a:spcAft>
              <a:buNone/>
            </a:pPr>
            <a:r>
              <a:rPr lang="nl" sz="1200"/>
              <a:t>Nodig</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aluminiumfolie</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water, zand en stenen</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takken, bladeren of andere natuurlijke materialen</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gieter of tuinslang</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schep</a:t>
            </a:r>
            <a:endParaRPr sz="1200">
              <a:solidFill>
                <a:srgbClr val="271623"/>
              </a:solidFill>
              <a:highlight>
                <a:schemeClr val="dk1"/>
              </a:highlight>
            </a:endParaRPr>
          </a:p>
          <a:p>
            <a:pPr indent="-304800" lvl="0" marL="457200" rtl="0" algn="l">
              <a:spcBef>
                <a:spcPts val="0"/>
              </a:spcBef>
              <a:spcAft>
                <a:spcPts val="0"/>
              </a:spcAft>
              <a:buClr>
                <a:srgbClr val="271623"/>
              </a:buClr>
              <a:buSzPts val="1200"/>
              <a:buChar char="●"/>
            </a:pPr>
            <a:r>
              <a:rPr lang="nl" sz="1200">
                <a:solidFill>
                  <a:srgbClr val="271623"/>
                </a:solidFill>
                <a:highlight>
                  <a:schemeClr val="dk1"/>
                </a:highlight>
              </a:rPr>
              <a:t>lego of duplo poppetjes</a:t>
            </a:r>
            <a:endParaRPr sz="1200">
              <a:solidFill>
                <a:srgbClr val="271623"/>
              </a:solidFill>
              <a:highlight>
                <a:schemeClr val="dk1"/>
              </a:highlight>
            </a:endParaRPr>
          </a:p>
          <a:p>
            <a:pPr indent="0" lvl="0" marL="0" rtl="0" algn="l">
              <a:spcBef>
                <a:spcPts val="0"/>
              </a:spcBef>
              <a:spcAft>
                <a:spcPts val="0"/>
              </a:spcAft>
              <a:buNone/>
            </a:pPr>
            <a:r>
              <a:t/>
            </a:r>
            <a:endParaRPr sz="1200"/>
          </a:p>
          <a:p>
            <a:pPr indent="0" lvl="0" marL="0" rtl="0" algn="l">
              <a:spcBef>
                <a:spcPts val="0"/>
              </a:spcBef>
              <a:spcAft>
                <a:spcPts val="0"/>
              </a:spcAft>
              <a:buNone/>
            </a:pPr>
            <a:r>
              <a:rPr lang="nl" sz="1200"/>
              <a:t>Jullie gaan een rivier maken. Vouw aluminiumfolie in de vorm van een rivier, misschien moet je een kleine greppel graven of wat stenen neer om het aluminiumfolie op zijn plek te houden. Schenk het water in de rivier of maak modder met het water en zand en doe de modder in de rivier. Maak van de stenen, takken en bladeren een dam, struik of boom om de rivier mooier te maken. Of speel je het verhaal na met de poppetjes. Leef je uit!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nl" sz="1200"/>
              <a:t>Weetje: In de tijd van Jezus doopte Johannes de Doper in de Jordaan. De mensen gingen net als Naäman kopje onder. Niet om te worden genezen van een huidziekte, maar wel om net als Naäman hun leven te veranderen en opnieuw te beginnen. </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nl" sz="1200"/>
              <a:t>Om over door te praten</a:t>
            </a:r>
            <a:endParaRPr b="1" sz="1200"/>
          </a:p>
          <a:p>
            <a:pPr indent="-304800" lvl="0" marL="457200" rtl="0" algn="l">
              <a:spcBef>
                <a:spcPts val="0"/>
              </a:spcBef>
              <a:spcAft>
                <a:spcPts val="0"/>
              </a:spcAft>
              <a:buSzPts val="1200"/>
              <a:buChar char="●"/>
            </a:pPr>
            <a:r>
              <a:rPr lang="nl" sz="1200"/>
              <a:t>Ben jij weleens bij een doop geweest? Hoe ging dat?</a:t>
            </a:r>
            <a:endParaRPr sz="1200"/>
          </a:p>
          <a:p>
            <a:pPr indent="-304800" lvl="0" marL="457200" rtl="0" algn="l">
              <a:spcBef>
                <a:spcPts val="0"/>
              </a:spcBef>
              <a:spcAft>
                <a:spcPts val="0"/>
              </a:spcAft>
              <a:buSzPts val="1200"/>
              <a:buChar char="●"/>
            </a:pPr>
            <a:r>
              <a:rPr lang="nl" sz="1200"/>
              <a:t>Wat viel jou op tijdens de doop?</a:t>
            </a:r>
            <a:endParaRPr sz="1200"/>
          </a:p>
          <a:p>
            <a:pPr indent="-304800" lvl="0" marL="457200" rtl="0" algn="l">
              <a:spcBef>
                <a:spcPts val="0"/>
              </a:spcBef>
              <a:spcAft>
                <a:spcPts val="0"/>
              </a:spcAft>
              <a:buSzPts val="1200"/>
              <a:buChar char="●"/>
            </a:pPr>
            <a:r>
              <a:rPr lang="nl" sz="1200"/>
              <a:t>Wat is volgens jou het verschil en de overeenkomsten tussen de doop en het onderdompelen van Naäman in de Jordaan?</a:t>
            </a:r>
            <a:endParaRPr sz="1200"/>
          </a:p>
          <a:p>
            <a:pPr indent="-304800" lvl="0" marL="457200" rtl="0" algn="l">
              <a:spcBef>
                <a:spcPts val="0"/>
              </a:spcBef>
              <a:spcAft>
                <a:spcPts val="0"/>
              </a:spcAft>
              <a:buSzPts val="1200"/>
              <a:buChar char="●"/>
            </a:pPr>
            <a:r>
              <a:rPr lang="nl" sz="1200"/>
              <a:t>Als je gedoopt bent: kun je uitleggen wat dat voor jou betekent? Ben je niet gedoopt: waarom zou je je wel of niet laten dopen?</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sz="1200"/>
          </a:p>
          <a:p>
            <a:pPr indent="0" lvl="0" marL="0" marR="0" rtl="0" algn="l">
              <a:lnSpc>
                <a:spcPct val="100000"/>
              </a:lnSpc>
              <a:spcBef>
                <a:spcPts val="0"/>
              </a:spcBef>
              <a:spcAft>
                <a:spcPts val="0"/>
              </a:spcAft>
              <a:buClr>
                <a:srgbClr val="000000"/>
              </a:buClr>
              <a:buSzPts val="1600"/>
              <a:buFont typeface="Arial"/>
              <a:buNone/>
            </a:pPr>
            <a:r>
              <a:t/>
            </a:r>
            <a:endParaRPr sz="1200"/>
          </a:p>
          <a:p>
            <a:pPr indent="0" lvl="0" marL="0" marR="0" rtl="0" algn="ctr">
              <a:lnSpc>
                <a:spcPct val="100000"/>
              </a:lnSpc>
              <a:spcBef>
                <a:spcPts val="0"/>
              </a:spcBef>
              <a:spcAft>
                <a:spcPts val="0"/>
              </a:spcAft>
              <a:buClr>
                <a:srgbClr val="000000"/>
              </a:buClr>
              <a:buSzPts val="1600"/>
              <a:buFont typeface="Arial"/>
              <a:buNone/>
            </a:pPr>
            <a:r>
              <a:t/>
            </a:r>
            <a:endParaRPr sz="1200"/>
          </a:p>
          <a:p>
            <a:pPr indent="0" lvl="0" marL="0" marR="0" rtl="0" algn="ctr">
              <a:lnSpc>
                <a:spcPct val="100000"/>
              </a:lnSpc>
              <a:spcBef>
                <a:spcPts val="0"/>
              </a:spcBef>
              <a:spcAft>
                <a:spcPts val="0"/>
              </a:spcAft>
              <a:buClr>
                <a:srgbClr val="000000"/>
              </a:buClr>
              <a:buSzPts val="1600"/>
              <a:buFont typeface="Arial"/>
              <a:buNone/>
            </a:pPr>
            <a:r>
              <a:t/>
            </a:r>
            <a:endParaRPr sz="1200"/>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p:txBody>
      </p:sp>
      <p:pic>
        <p:nvPicPr>
          <p:cNvPr id="55" name="Google Shape;55;p1"/>
          <p:cNvPicPr preferRelativeResize="0"/>
          <p:nvPr/>
        </p:nvPicPr>
        <p:blipFill>
          <a:blip r:embed="rId4">
            <a:alphaModFix/>
          </a:blip>
          <a:stretch>
            <a:fillRect/>
          </a:stretch>
        </p:blipFill>
        <p:spPr>
          <a:xfrm>
            <a:off x="4903425" y="4001237"/>
            <a:ext cx="1290525" cy="19003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